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6" r:id="rId9"/>
    <p:sldId id="263" r:id="rId10"/>
    <p:sldId id="264" r:id="rId11"/>
    <p:sldId id="266" r:id="rId12"/>
    <p:sldId id="265" r:id="rId13"/>
    <p:sldId id="269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7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438F5-F046-4DC6-BC96-B6CCF3E7A011}" type="datetimeFigureOut">
              <a:rPr lang="sr-Latn-CS" smtClean="0"/>
              <a:pPr/>
              <a:t>9.4.2017.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85AA5-71E4-45D7-AAC7-46E3DA5C6FB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9745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85AA5-71E4-45D7-AAC7-46E3DA5C6FBA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6513845-CEB0-4B72-BCB4-F21C088129D4}" type="datetimeFigureOut">
              <a:rPr lang="sr-Latn-CS" smtClean="0"/>
              <a:pPr/>
              <a:t>9.4.2017.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9400651-7085-4683-92A7-51544B683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13845-CEB0-4B72-BCB4-F21C088129D4}" type="datetimeFigureOut">
              <a:rPr lang="sr-Latn-CS" smtClean="0"/>
              <a:pPr/>
              <a:t>9.4.2017.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00651-7085-4683-92A7-51544B683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13845-CEB0-4B72-BCB4-F21C088129D4}" type="datetimeFigureOut">
              <a:rPr lang="sr-Latn-CS" smtClean="0"/>
              <a:pPr/>
              <a:t>9.4.2017.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00651-7085-4683-92A7-51544B683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13845-CEB0-4B72-BCB4-F21C088129D4}" type="datetimeFigureOut">
              <a:rPr lang="sr-Latn-CS" smtClean="0"/>
              <a:pPr/>
              <a:t>9.4.2017.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00651-7085-4683-92A7-51544B6836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13845-CEB0-4B72-BCB4-F21C088129D4}" type="datetimeFigureOut">
              <a:rPr lang="sr-Latn-CS" smtClean="0"/>
              <a:pPr/>
              <a:t>9.4.2017.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00651-7085-4683-92A7-51544B6836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13845-CEB0-4B72-BCB4-F21C088129D4}" type="datetimeFigureOut">
              <a:rPr lang="sr-Latn-CS" smtClean="0"/>
              <a:pPr/>
              <a:t>9.4.2017.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00651-7085-4683-92A7-51544B6836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13845-CEB0-4B72-BCB4-F21C088129D4}" type="datetimeFigureOut">
              <a:rPr lang="sr-Latn-CS" smtClean="0"/>
              <a:pPr/>
              <a:t>9.4.2017.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00651-7085-4683-92A7-51544B683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13845-CEB0-4B72-BCB4-F21C088129D4}" type="datetimeFigureOut">
              <a:rPr lang="sr-Latn-CS" smtClean="0"/>
              <a:pPr/>
              <a:t>9.4.2017.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00651-7085-4683-92A7-51544B6836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513845-CEB0-4B72-BCB4-F21C088129D4}" type="datetimeFigureOut">
              <a:rPr lang="sr-Latn-CS" smtClean="0"/>
              <a:pPr/>
              <a:t>9.4.2017.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00651-7085-4683-92A7-51544B683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6513845-CEB0-4B72-BCB4-F21C088129D4}" type="datetimeFigureOut">
              <a:rPr lang="sr-Latn-CS" smtClean="0"/>
              <a:pPr/>
              <a:t>9.4.2017.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400651-7085-4683-92A7-51544B683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6513845-CEB0-4B72-BCB4-F21C088129D4}" type="datetimeFigureOut">
              <a:rPr lang="sr-Latn-CS" smtClean="0"/>
              <a:pPr/>
              <a:t>9.4.2017.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9400651-7085-4683-92A7-51544B683658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6513845-CEB0-4B72-BCB4-F21C088129D4}" type="datetimeFigureOut">
              <a:rPr lang="sr-Latn-CS" smtClean="0"/>
              <a:pPr/>
              <a:t>9.4.2017.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9400651-7085-4683-92A7-51544B68365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70C0"/>
                </a:solidFill>
              </a:rPr>
              <a:t> Festival matematike Varaždinske županije</a:t>
            </a:r>
            <a: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hr-HR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hr-HR" b="1" dirty="0" smtClean="0">
                <a:solidFill>
                  <a:srgbClr val="7030A0"/>
                </a:solidFill>
              </a:rPr>
              <a:t> </a:t>
            </a:r>
            <a:r>
              <a:rPr lang="hr-HR" sz="3600" b="1" dirty="0" smtClean="0">
                <a:solidFill>
                  <a:schemeClr val="tx1"/>
                </a:solidFill>
              </a:rPr>
              <a:t>petak, 21. travnja 2017. godine 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Velika smotra matematičkog znanja, vještina, stvaralaštva, kreativnosti i inovativnosti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89078656"/>
              </p:ext>
            </p:extLst>
          </p:nvPr>
        </p:nvGraphicFramePr>
        <p:xfrm>
          <a:off x="0" y="-2"/>
          <a:ext cx="9144061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94"/>
                <a:gridCol w="4143367"/>
              </a:tblGrid>
              <a:tr h="482958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Naziv kreativne radionice</a:t>
                      </a:r>
                      <a:endParaRPr lang="hr-H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Voditeljice i voditelji</a:t>
                      </a:r>
                      <a:endParaRPr lang="hr-H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9324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Slagalice</a:t>
                      </a:r>
                      <a:r>
                        <a:rPr lang="hr-H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za učenike razredne nastave</a:t>
                      </a:r>
                      <a:endParaRPr lang="hr-H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Ružica</a:t>
                      </a:r>
                      <a:r>
                        <a:rPr lang="hr-H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r-HR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Martinec</a:t>
                      </a:r>
                      <a:r>
                        <a:rPr lang="hr-H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VI. OŠ</a:t>
                      </a:r>
                      <a:endParaRPr lang="hr-HR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hr-H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Ružica </a:t>
                      </a:r>
                      <a:r>
                        <a:rPr lang="hr-HR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Trogrlić</a:t>
                      </a:r>
                      <a:r>
                        <a:rPr lang="hr-H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VI. OŠ</a:t>
                      </a:r>
                      <a:endParaRPr lang="hr-H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42057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Matematičke</a:t>
                      </a:r>
                      <a:r>
                        <a:rPr lang="hr-H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igre - </a:t>
                      </a:r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za učenike razredne nastave</a:t>
                      </a:r>
                      <a:endParaRPr lang="hr-H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Snježana Pejnović, CI za komunikacije</a:t>
                      </a:r>
                    </a:p>
                    <a:p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Melita </a:t>
                      </a:r>
                      <a:r>
                        <a:rPr lang="hr-HR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Jeremić</a:t>
                      </a:r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CI za komunikacije</a:t>
                      </a:r>
                      <a:endParaRPr lang="hr-H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69324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Zagonetno</a:t>
                      </a:r>
                      <a:r>
                        <a:rPr lang="hr-H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drvo</a:t>
                      </a:r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r-H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za učenike razredne nastave</a:t>
                      </a:r>
                      <a:endParaRPr lang="hr-H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Matija </a:t>
                      </a:r>
                      <a:r>
                        <a:rPr lang="hr-HR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Bobek</a:t>
                      </a:r>
                      <a:endParaRPr lang="hr-H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2958">
                <a:tc>
                  <a:txBody>
                    <a:bodyPr/>
                    <a:lstStyle/>
                    <a:p>
                      <a:r>
                        <a:rPr lang="hr-HR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Origami</a:t>
                      </a:r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r-H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za učenike razredne nastave</a:t>
                      </a:r>
                      <a:endParaRPr lang="hr-H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Verica </a:t>
                      </a:r>
                      <a:r>
                        <a:rPr lang="hr-HR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Šilec</a:t>
                      </a:r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I. OŠ</a:t>
                      </a:r>
                      <a:endParaRPr lang="hr-H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5690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Brojevne križaljke - za</a:t>
                      </a:r>
                      <a:r>
                        <a:rPr lang="hr-H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učenike 5., 6. i 8. razreda</a:t>
                      </a:r>
                      <a:endParaRPr lang="hr-H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Nina </a:t>
                      </a:r>
                      <a:r>
                        <a:rPr lang="hr-HR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Prašnjak</a:t>
                      </a:r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VI. OŠ</a:t>
                      </a:r>
                    </a:p>
                    <a:p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Martina </a:t>
                      </a:r>
                      <a:r>
                        <a:rPr lang="hr-HR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Knežić</a:t>
                      </a:r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IV. OŠ</a:t>
                      </a:r>
                    </a:p>
                    <a:p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Marina </a:t>
                      </a:r>
                      <a:r>
                        <a:rPr lang="hr-HR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Kopjar</a:t>
                      </a:r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I.</a:t>
                      </a:r>
                      <a:r>
                        <a:rPr lang="hr-H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OŠ</a:t>
                      </a:r>
                      <a:endParaRPr lang="hr-HR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55690"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Zabavna</a:t>
                      </a:r>
                      <a:r>
                        <a:rPr lang="hr-H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matematika</a:t>
                      </a:r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- za</a:t>
                      </a:r>
                      <a:r>
                        <a:rPr lang="hr-HR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učenike 5., 6., 7. i 8. razreda</a:t>
                      </a:r>
                      <a:endParaRPr lang="hr-H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Anica </a:t>
                      </a:r>
                      <a:r>
                        <a:rPr lang="hr-HR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Vragović</a:t>
                      </a:r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III. OŠ</a:t>
                      </a:r>
                    </a:p>
                    <a:p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Nevenka </a:t>
                      </a:r>
                      <a:r>
                        <a:rPr lang="hr-HR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Bareta</a:t>
                      </a:r>
                      <a:r>
                        <a:rPr lang="hr-HR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 OŠ Var. Toplice</a:t>
                      </a:r>
                      <a:endParaRPr lang="hr-HR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Tablica prikazuje autore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zervirano mjesto slike 4" descr="Plakati izložb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326" b="16326"/>
          <a:stretch>
            <a:fillRect/>
          </a:stretch>
        </p:blipFill>
        <p:spPr/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Za izložbu je prijavljeno 14 plakata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Rezervirano mjesto sadržaja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82052913"/>
              </p:ext>
            </p:extLst>
          </p:nvPr>
        </p:nvGraphicFramePr>
        <p:xfrm>
          <a:off x="0" y="-1"/>
          <a:ext cx="9143999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18"/>
                <a:gridCol w="2540018"/>
                <a:gridCol w="793756"/>
                <a:gridCol w="1441408"/>
                <a:gridCol w="1828799"/>
              </a:tblGrid>
              <a:tr h="437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latin typeface="Times New Roman"/>
                          <a:ea typeface="Calibri"/>
                          <a:cs typeface="Times New Roman"/>
                        </a:rPr>
                        <a:t>Naziv plakata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latin typeface="Times New Roman"/>
                          <a:ea typeface="Calibri"/>
                          <a:cs typeface="Times New Roman"/>
                        </a:rPr>
                        <a:t>Autori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latin typeface="Times New Roman"/>
                          <a:ea typeface="Calibri"/>
                          <a:cs typeface="Times New Roman"/>
                        </a:rPr>
                        <a:t>Razred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latin typeface="Times New Roman"/>
                          <a:ea typeface="Calibri"/>
                          <a:cs typeface="Times New Roman"/>
                        </a:rPr>
                        <a:t>Mentor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400" dirty="0" smtClean="0">
                          <a:latin typeface="Times New Roman"/>
                          <a:ea typeface="Calibri"/>
                          <a:cs typeface="Times New Roman"/>
                        </a:rPr>
                        <a:t>Škola</a:t>
                      </a:r>
                      <a:endParaRPr lang="hr-H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Omjeri u svakodnevnom životu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Učenici 7.razreda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 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Mirjana </a:t>
                      </a: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Vugrinec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OŠ </a:t>
                      </a:r>
                      <a:r>
                        <a:rPr lang="hr-HR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Trnovec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6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Preslikavanja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 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ravnine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Andrian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 </a:t>
                      </a: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Vršić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 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Ivana  Golenja Šmitlrher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OŠ  </a:t>
                      </a: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Martijanec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Postoci u svakodnevnom životu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Učenici 7.razreda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Mirjana </a:t>
                      </a: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Vugrinec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OŠ </a:t>
                      </a:r>
                      <a:r>
                        <a:rPr lang="hr-HR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Trnovec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6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Uređeni 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par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Ella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Meštrić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Marina </a:t>
                      </a:r>
                      <a:r>
                        <a:rPr lang="hr-HR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Žganec</a:t>
                      </a:r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hr-HR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Lipić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OŠ 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Novi Marof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6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Osna 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simetrija, centralna 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simetrija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Iva </a:t>
                      </a:r>
                      <a:r>
                        <a:rPr lang="hr-HR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Vukalović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Marina </a:t>
                      </a:r>
                      <a:r>
                        <a:rPr lang="hr-HR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Žganec</a:t>
                      </a:r>
                      <a:r>
                        <a:rPr lang="hr-HR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hr-HR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Lipić</a:t>
                      </a:r>
                      <a:endParaRPr lang="hr-HR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OŠ Novi Marof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Trokut 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 vrste trokuta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Ivan </a:t>
                      </a: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Gašparuš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 Leon </a:t>
                      </a: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Pofuk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Marija Dijačić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OŠ 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Breznički Hum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Trokut 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 vrste trokuta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Ariana Kožić i Elizabeta Šargač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Marija </a:t>
                      </a: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Dijačić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OŠ 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Breznički Hum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Trokut 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 vrste trokuta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Lana Tukač i Melani Brckan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Marija </a:t>
                      </a: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Dijačić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OŠ 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Breznički Hum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Pitagorin 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poučak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Romina Kožić i Tea Kranjec 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Marija </a:t>
                      </a:r>
                      <a:r>
                        <a:rPr lang="hr-HR" sz="12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Dijačić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OŠ 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Breznički 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HUM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Brojevi u stripu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Ana </a:t>
                      </a:r>
                      <a:r>
                        <a:rPr lang="hr-HR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Torjanac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Draženka Magić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OŠ </a:t>
                      </a:r>
                      <a:r>
                        <a:rPr lang="hr-HR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Trnovec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6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Pitagorino stablo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Nika Cerovčec, Paula Režek i Tea Radić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Ivana Sukačić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III. OŠ 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Varaždin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Pitagorino stablo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Mihael Pakrac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Mateja Sabolčec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VII. OŠ Varaždin 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96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Broj </a:t>
                      </a:r>
                      <a:r>
                        <a:rPr lang="hr-HR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pi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Anamari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hr-HR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Skupnjak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i Margareta </a:t>
                      </a:r>
                      <a:r>
                        <a:rPr lang="hr-HR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Obadić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  <a:endParaRPr lang="hr-HR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Draženka </a:t>
                      </a:r>
                      <a:r>
                        <a:rPr lang="hr-HR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Magić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OŠ </a:t>
                      </a:r>
                      <a:r>
                        <a:rPr lang="hr-HR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Trnovec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376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Tales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Sara Kovačić </a:t>
                      </a: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 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Karla </a:t>
                      </a:r>
                      <a:r>
                        <a:rPr lang="hr-HR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Hrman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hr-HR" sz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Draženka </a:t>
                      </a:r>
                      <a:r>
                        <a:rPr lang="hr-HR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Magić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OŠ </a:t>
                      </a:r>
                      <a:r>
                        <a:rPr lang="hr-HR" sz="12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Trnovec</a:t>
                      </a:r>
                      <a:endParaRPr lang="hr-HR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Posebno mjesto zauzima maketa Starog grada Varaždina izrađena u omjeru 1 : 150.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Rezervirano mjesto slike 4" descr="img_3126_573eeeaf9a1e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326" b="16326"/>
          <a:stretch>
            <a:fillRect/>
          </a:stretch>
        </p:blipFill>
        <p:spPr/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Za izložbu je prijavljena maketa, 5 modela i 3 knjige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93967194"/>
              </p:ext>
            </p:extLst>
          </p:nvPr>
        </p:nvGraphicFramePr>
        <p:xfrm>
          <a:off x="-3" y="0"/>
          <a:ext cx="9144002" cy="700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3148"/>
                <a:gridCol w="1428761"/>
                <a:gridCol w="1031883"/>
                <a:gridCol w="1434515"/>
                <a:gridCol w="1835695"/>
              </a:tblGrid>
              <a:tr h="427893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Autori</a:t>
                      </a:r>
                      <a:endParaRPr lang="hr-H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Razred</a:t>
                      </a:r>
                      <a:endParaRPr lang="hr-H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Mentor</a:t>
                      </a:r>
                      <a:endParaRPr lang="hr-H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Škola</a:t>
                      </a:r>
                      <a:endParaRPr lang="hr-HR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49570">
                <a:tc>
                  <a:txBody>
                    <a:bodyPr/>
                    <a:lstStyle/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Dijagonale mnogokuta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Leona </a:t>
                      </a:r>
                      <a:r>
                        <a:rPr lang="hr-HR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Majcen</a:t>
                      </a:r>
                      <a:endParaRPr lang="hr-HR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Karlo Horvat</a:t>
                      </a:r>
                    </a:p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Vid </a:t>
                      </a:r>
                      <a:r>
                        <a:rPr lang="hr-HR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Pongrac</a:t>
                      </a:r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Mirjana </a:t>
                      </a:r>
                      <a:r>
                        <a:rPr lang="hr-HR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Vugrinec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OŠ </a:t>
                      </a:r>
                      <a:r>
                        <a:rPr lang="hr-H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Trnovec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7893">
                <a:tc>
                  <a:txBody>
                    <a:bodyPr/>
                    <a:lstStyle/>
                    <a:p>
                      <a:pPr algn="l"/>
                      <a:r>
                        <a:rPr lang="hr-HR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Talesov</a:t>
                      </a:r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poučak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Maja </a:t>
                      </a:r>
                      <a:r>
                        <a:rPr lang="hr-HR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Benić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Jelena Ribić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OŠ </a:t>
                      </a:r>
                      <a:r>
                        <a:rPr lang="hr-H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Sračinec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68215">
                <a:tc>
                  <a:txBody>
                    <a:bodyPr/>
                    <a:lstStyle/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Mnogokuti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Lucija </a:t>
                      </a:r>
                      <a:r>
                        <a:rPr lang="hr-HR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Mišak</a:t>
                      </a:r>
                      <a:endParaRPr lang="hr-HR" sz="16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Anja </a:t>
                      </a:r>
                      <a:r>
                        <a:rPr lang="hr-HR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Fadiga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Ivana </a:t>
                      </a:r>
                      <a:r>
                        <a:rPr lang="hr-HR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Sukačić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III. OŠ Varaždin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7893"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Model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Karlo </a:t>
                      </a:r>
                      <a:r>
                        <a:rPr lang="hr-HR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Grošinić</a:t>
                      </a:r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Marija </a:t>
                      </a:r>
                      <a:r>
                        <a:rPr lang="hr-H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Dijačić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OŠ Breznički Hum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7893"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Model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Vilko Kuzmić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Marija </a:t>
                      </a:r>
                      <a:r>
                        <a:rPr lang="hr-H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Dijačić</a:t>
                      </a:r>
                      <a:endParaRPr lang="hr-H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OŠ Breznički Hum</a:t>
                      </a:r>
                    </a:p>
                    <a:p>
                      <a:pPr algn="l"/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7893">
                <a:tc>
                  <a:txBody>
                    <a:bodyPr/>
                    <a:lstStyle/>
                    <a:p>
                      <a:pPr algn="l"/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Naziv makete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89C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Autori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89C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Razred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89C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Mentor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89C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Škola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89CDA"/>
                    </a:solidFill>
                  </a:tcPr>
                </a:tc>
              </a:tr>
              <a:tr h="6682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Stari grad Varaždin (M 1:150)</a:t>
                      </a:r>
                    </a:p>
                    <a:p>
                      <a:pPr algn="l"/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Ana Straga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3. razred SŠ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Naziv modela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Prva gimnazija Varaždin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27893">
                <a:tc>
                  <a:txBody>
                    <a:bodyPr/>
                    <a:lstStyle/>
                    <a:p>
                      <a:pPr algn="l"/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Naziv slikovnice/</a:t>
                      </a:r>
                      <a:r>
                        <a:rPr lang="hr-HR" sz="16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bojanke</a:t>
                      </a: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knjige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rgbClr val="689C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Autori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89C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Razred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89C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Mentor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89CDA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6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Škola</a:t>
                      </a:r>
                      <a:endParaRPr lang="hr-HR" sz="1600" b="1" dirty="0">
                        <a:solidFill>
                          <a:schemeClr val="bg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689CDA"/>
                    </a:solidFill>
                  </a:tcPr>
                </a:tc>
              </a:tr>
              <a:tr h="668215">
                <a:tc>
                  <a:txBody>
                    <a:bodyPr/>
                    <a:lstStyle/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Pravokutni koordinatni sustav u ravnini 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Grupa učenika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Mirjana </a:t>
                      </a:r>
                      <a:r>
                        <a:rPr lang="hr-HR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Vugrinec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OŠ </a:t>
                      </a:r>
                      <a:r>
                        <a:rPr lang="hr-H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Trnovec</a:t>
                      </a:r>
                      <a:endParaRPr lang="hr-H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68215"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Zbirka zadataka učenika 5., 6.</a:t>
                      </a:r>
                      <a:r>
                        <a:rPr lang="hr-HR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 7. razreda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Grupa učenika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Mirjana </a:t>
                      </a:r>
                      <a:r>
                        <a:rPr lang="hr-HR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Vugrinec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OŠ </a:t>
                      </a:r>
                      <a:r>
                        <a:rPr lang="hr-H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Trnovec</a:t>
                      </a:r>
                      <a:endParaRPr lang="hr-H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68215">
                <a:tc>
                  <a:txBody>
                    <a:bodyPr/>
                    <a:lstStyle/>
                    <a:p>
                      <a:pPr algn="l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Osna simetrija na zastavama Zapadne Europe 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Josip </a:t>
                      </a:r>
                      <a:r>
                        <a:rPr lang="hr-HR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Kosec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Draženka </a:t>
                      </a:r>
                      <a:r>
                        <a:rPr lang="hr-H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Magić</a:t>
                      </a:r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OŠ </a:t>
                      </a:r>
                      <a:r>
                        <a:rPr lang="hr-HR" sz="1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Trnovec</a:t>
                      </a:r>
                      <a:endParaRPr lang="hr-HR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endParaRPr lang="hr-HR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85786" y="5367338"/>
            <a:ext cx="7572428" cy="804862"/>
          </a:xfrm>
        </p:spPr>
        <p:txBody>
          <a:bodyPr/>
          <a:lstStyle/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Svoje bilježnice će predstaviti učenici nižih i viših razreda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iz  sedam osnovnih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škola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5" name="Rezervirano mjesto slike 4" descr="img_3128_573eeeb0f3f6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326" b="16326"/>
          <a:stretch>
            <a:fillRect/>
          </a:stretch>
        </p:blipFill>
        <p:spPr/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Prijavljeno je 35 bilježnica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28873088"/>
              </p:ext>
            </p:extLst>
          </p:nvPr>
        </p:nvGraphicFramePr>
        <p:xfrm>
          <a:off x="0" y="1"/>
          <a:ext cx="9144061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885"/>
                <a:gridCol w="4921317"/>
                <a:gridCol w="1158859"/>
              </a:tblGrid>
              <a:tr h="407981"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Times New Roman" pitchFamily="18" charset="0"/>
                          <a:cs typeface="Times New Roman" pitchFamily="18" charset="0"/>
                        </a:rPr>
                        <a:t>Škola</a:t>
                      </a:r>
                      <a:endParaRPr lang="hr-H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Times New Roman" pitchFamily="18" charset="0"/>
                          <a:cs typeface="Times New Roman" pitchFamily="18" charset="0"/>
                        </a:rPr>
                        <a:t>Učenik</a:t>
                      </a:r>
                      <a:endParaRPr lang="hr-H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>
                          <a:latin typeface="Times New Roman" pitchFamily="18" charset="0"/>
                          <a:cs typeface="Times New Roman" pitchFamily="18" charset="0"/>
                        </a:rPr>
                        <a:t>Razred </a:t>
                      </a:r>
                      <a:endParaRPr lang="hr-HR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4187">
                <a:tc>
                  <a:txBody>
                    <a:bodyPr/>
                    <a:lstStyle/>
                    <a:p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OŠ Novi Marof</a:t>
                      </a:r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Marta </a:t>
                      </a:r>
                      <a:r>
                        <a:rPr lang="hr-HR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Smoljanec</a:t>
                      </a:r>
                      <a:r>
                        <a:rPr lang="hr-HR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hr-HR" sz="1800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Eva </a:t>
                      </a:r>
                      <a:r>
                        <a:rPr lang="hr-HR" sz="18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Benjak</a:t>
                      </a:r>
                      <a:r>
                        <a:rPr lang="hr-H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Laura </a:t>
                      </a:r>
                      <a:r>
                        <a:rPr lang="hr-HR" sz="18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Bukovčan</a:t>
                      </a:r>
                      <a:endParaRPr lang="hr-HR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4187">
                <a:tc>
                  <a:txBody>
                    <a:bodyPr/>
                    <a:lstStyle/>
                    <a:p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OŠ Breznički Hum</a:t>
                      </a:r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Katarina Knežević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Karla Brlečić </a:t>
                      </a:r>
                      <a:endParaRPr lang="hr-HR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981"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OŠ </a:t>
                      </a:r>
                      <a:r>
                        <a:rPr lang="hr-H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Sračinec</a:t>
                      </a:r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Anja </a:t>
                      </a:r>
                      <a:r>
                        <a:rPr lang="hr-HR" sz="18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Cafuk</a:t>
                      </a:r>
                      <a:r>
                        <a:rPr lang="hr-H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Tena </a:t>
                      </a:r>
                      <a:r>
                        <a:rPr lang="hr-HR" sz="18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Kovaček</a:t>
                      </a:r>
                      <a:endParaRPr lang="hr-HR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82382"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III.</a:t>
                      </a:r>
                      <a:r>
                        <a:rPr lang="hr-HR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OŠ Varaždin</a:t>
                      </a:r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Teofil</a:t>
                      </a:r>
                      <a:r>
                        <a:rPr lang="hr-HR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hr-H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Petrić, Ema Lacković, Ana Marija </a:t>
                      </a:r>
                      <a:r>
                        <a:rPr lang="hr-HR" sz="18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Dreven</a:t>
                      </a:r>
                      <a:endParaRPr lang="hr-HR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Jana Kocijan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Una Beli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Nika Milanović, Lana </a:t>
                      </a:r>
                      <a:r>
                        <a:rPr lang="hr-HR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Moharić</a:t>
                      </a:r>
                      <a:endParaRPr lang="hr-HR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Anja </a:t>
                      </a:r>
                      <a:r>
                        <a:rPr lang="hr-HR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Dolovski</a:t>
                      </a:r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Ena </a:t>
                      </a:r>
                      <a:r>
                        <a:rPr lang="hr-HR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Šegović</a:t>
                      </a:r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Tea Težak</a:t>
                      </a:r>
                      <a:endParaRPr lang="hr-HR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Vita Hutinski, Petra </a:t>
                      </a:r>
                      <a:r>
                        <a:rPr lang="hr-HR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Čurila</a:t>
                      </a:r>
                      <a:endParaRPr lang="hr-HR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5318"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OŠ </a:t>
                      </a:r>
                      <a:r>
                        <a:rPr lang="hr-H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Martijanec</a:t>
                      </a:r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Ines </a:t>
                      </a:r>
                      <a:r>
                        <a:rPr lang="hr-H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Posavec, Luka Crnković, Ema </a:t>
                      </a:r>
                      <a:r>
                        <a:rPr lang="hr-HR" sz="18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Pavlaković</a:t>
                      </a:r>
                      <a:r>
                        <a:rPr lang="hr-H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Iris </a:t>
                      </a:r>
                      <a:r>
                        <a:rPr lang="hr-HR" sz="18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Zadravec</a:t>
                      </a:r>
                      <a:r>
                        <a:rPr lang="hr-H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endParaRPr lang="hr-HR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Vinka Petek, Martina </a:t>
                      </a:r>
                      <a:r>
                        <a:rPr lang="hr-HR" sz="18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Vrabec</a:t>
                      </a:r>
                      <a:r>
                        <a:rPr lang="hr-H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Anica </a:t>
                      </a:r>
                      <a:r>
                        <a:rPr lang="hr-HR" sz="18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Tarandek</a:t>
                      </a:r>
                      <a:r>
                        <a:rPr lang="hr-H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Luna Vidović, Sabina Crkvenčić, Matea </a:t>
                      </a:r>
                      <a:r>
                        <a:rPr lang="hr-HR" sz="18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Vrabec</a:t>
                      </a:r>
                      <a:r>
                        <a:rPr lang="hr-H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Dora Bedeković, Lorena Kolarić, </a:t>
                      </a:r>
                      <a:r>
                        <a:rPr lang="hr-HR" sz="18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Patricia</a:t>
                      </a:r>
                      <a:r>
                        <a:rPr lang="hr-HR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 </a:t>
                      </a:r>
                      <a:r>
                        <a:rPr lang="hr-HR" sz="1800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Balaić</a:t>
                      </a:r>
                      <a:endParaRPr lang="hr-HR" sz="1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981"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OŠ </a:t>
                      </a:r>
                      <a:r>
                        <a:rPr lang="hr-HR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Trnovec</a:t>
                      </a:r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Antonio Bakač</a:t>
                      </a:r>
                      <a:endParaRPr lang="hr-H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7981"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OŠ Sveti Ilija</a:t>
                      </a:r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Mihael </a:t>
                      </a:r>
                      <a:r>
                        <a:rPr lang="hr-HR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Šinko</a:t>
                      </a:r>
                      <a:r>
                        <a:rPr lang="hr-HR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hr-HR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hr-HR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hr-H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3240360"/>
          </a:xfrm>
        </p:spPr>
        <p:txBody>
          <a:bodyPr>
            <a:normAutofit/>
          </a:bodyPr>
          <a:lstStyle/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Kemija - r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adionica za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učenike razredne nastave</a:t>
            </a: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Kemija -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radionica za učenike predmetne nastave i učenike srednje škole</a:t>
            </a: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Fizika – radionica za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učenike predmetne nastave i srednje škole</a:t>
            </a:r>
          </a:p>
          <a:p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Informatika – radionica za učenike </a:t>
            </a:r>
            <a:r>
              <a:rPr lang="hr-HR" sz="2800" dirty="0" smtClean="0">
                <a:latin typeface="Times New Roman" pitchFamily="18" charset="0"/>
                <a:cs typeface="Times New Roman" pitchFamily="18" charset="0"/>
              </a:rPr>
              <a:t>8. razreda</a:t>
            </a:r>
            <a:endParaRPr lang="hr-HR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RADIONICE CENTRA IZVRSNOSTI iz kemije, fizike i informatike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teksta 7"/>
          <p:cNvSpPr>
            <a:spLocks noGrp="1"/>
          </p:cNvSpPr>
          <p:nvPr>
            <p:ph type="body" sz="half" idx="2"/>
          </p:nvPr>
        </p:nvSpPr>
        <p:spPr>
          <a:xfrm>
            <a:off x="357158" y="5367338"/>
            <a:ext cx="8501122" cy="1133496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Pehare dobivaju tri najuspješnije ekipe u svim kategorijama, a članovi ekipa dobivaju odgovarajuće medalje. 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Prva tri najuspješnija učenika u pojedinačnom natjecanju za svaki razred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osnovne škole dobivaju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medalje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 pojedinačnom natjecanju srednjih škola  dodjeljuje se samo prva nagrada-medalja.</a:t>
            </a:r>
            <a:endParaRPr lang="hr-H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Posebno povjerenstvo će odabrati najljepšu bilježnicu, plakat, model, maketu i slikovnicu.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Nagradu i diplomu dobivaju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čenici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za najbolje prezentacije na svim razinama (razredna nastava, predmetna nastava i srednja škola)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Nagrade dobivaju i mentori nagrađenih učenika.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" name="Rezervirano mjesto sadržaja 5" descr="img_3122_573eeeb04a0a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326" b="16326"/>
          <a:stretch>
            <a:fillRect/>
          </a:stretch>
        </p:blipFill>
        <p:spPr/>
      </p:pic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Pehari, medalje, nagrade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4365104"/>
            <a:ext cx="7481776" cy="457200"/>
          </a:xfrm>
        </p:spPr>
        <p:txBody>
          <a:bodyPr>
            <a:normAutofit fontScale="90000"/>
          </a:bodyPr>
          <a:lstStyle/>
          <a:p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ZADACI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2"/>
          </p:nvPr>
        </p:nvSpPr>
        <p:spPr>
          <a:xfrm>
            <a:off x="1979712" y="5085184"/>
            <a:ext cx="6393960" cy="914400"/>
          </a:xfrm>
        </p:spPr>
        <p:txBody>
          <a:bodyPr>
            <a:noAutofit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Povjerenstvo za pripremu zadataka je od 500 zadataka odabralo 340 koji se nalaze na listama za ekipno i pojedinačno natjecanje za osnovnu školu.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Zadaci su uglavnom vezani uz temu VARAŽDINSKA ŽUPANIJA JUČER, DANAS ,SUTRA.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Rezervirano mjesto sadržaja 6" descr="IMG_20160520_1337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98386" y="1122536"/>
            <a:ext cx="5112327" cy="28762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8643998" cy="1067718"/>
          </a:xfrm>
        </p:spPr>
        <p:txBody>
          <a:bodyPr>
            <a:noAutofit/>
          </a:bodyPr>
          <a:lstStyle/>
          <a:p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Organizatori: Varaždinska županija i Centar izvrsnosti iz matematike Varaždinske županije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Organizacijski odbor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Provedbeno povjerenstvo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467544" y="1340768"/>
            <a:ext cx="4040188" cy="3941763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Miroslav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Huđek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 pročelnik Upravnog odjela za prosvjetu, kulturu i sport 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Sanja Herceg, zamjenica pročelnika 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Robert Kelemen, informatički savjetnik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Milan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Žunar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 ravnatelj Strojarske i prometne škole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Branko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Topić, voditelj CI iz matematike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Snežana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Huđek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 voditeljica ŽSV-a učitelja matematike</a:t>
            </a:r>
          </a:p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Katica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Kalajdžija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, učiteljica matematike u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mirovini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4008" y="1268760"/>
            <a:ext cx="4104456" cy="4104456"/>
          </a:xfrm>
        </p:spPr>
        <p:txBody>
          <a:bodyPr>
            <a:noAutofit/>
          </a:bodyPr>
          <a:lstStyle/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Snežana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Huđek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CI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Branko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Topić, CI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Katica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Kalajdžija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, učiteljica matematike u mirovini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Nevio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Cifrek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CI,voditelj ŽSV-a učitelja matematike</a:t>
            </a:r>
            <a:endParaRPr lang="hr-H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Ružica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Martinec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, CI 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Nina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Prašnjak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, CI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Tatjana </a:t>
            </a:r>
            <a:r>
              <a:rPr lang="hr-HR" sz="2000" dirty="0" err="1" smtClean="0">
                <a:latin typeface="Times New Roman" pitchFamily="18" charset="0"/>
                <a:cs typeface="Times New Roman" pitchFamily="18" charset="0"/>
              </a:rPr>
              <a:t>Plantak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 CI</a:t>
            </a:r>
          </a:p>
          <a:p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Miroslav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Smuđ, </a:t>
            </a:r>
            <a:r>
              <a:rPr lang="hr-HR" sz="2000" dirty="0" smtClean="0">
                <a:latin typeface="Times New Roman" pitchFamily="18" charset="0"/>
                <a:cs typeface="Times New Roman" pitchFamily="18" charset="0"/>
              </a:rPr>
              <a:t>voditelj ŽSV-a nastavnika matematike</a:t>
            </a:r>
          </a:p>
          <a:p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Marina </a:t>
            </a:r>
            <a:r>
              <a:rPr lang="hr-HR" sz="2000" dirty="0" err="1">
                <a:latin typeface="Times New Roman" pitchFamily="18" charset="0"/>
                <a:cs typeface="Times New Roman" pitchFamily="18" charset="0"/>
              </a:rPr>
              <a:t>Kopjar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,  I. OŠ</a:t>
            </a:r>
          </a:p>
          <a:p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Anica </a:t>
            </a:r>
            <a:r>
              <a:rPr lang="hr-HR" sz="2000" dirty="0" err="1">
                <a:latin typeface="Times New Roman" pitchFamily="18" charset="0"/>
                <a:cs typeface="Times New Roman" pitchFamily="18" charset="0"/>
              </a:rPr>
              <a:t>Vragović</a:t>
            </a:r>
            <a:r>
              <a:rPr lang="hr-HR" sz="2000" dirty="0">
                <a:latin typeface="Times New Roman" pitchFamily="18" charset="0"/>
                <a:cs typeface="Times New Roman" pitchFamily="18" charset="0"/>
              </a:rPr>
              <a:t>, III. OŠ</a:t>
            </a:r>
          </a:p>
          <a:p>
            <a:pPr marL="109728" indent="0">
              <a:buNone/>
            </a:pPr>
            <a:endParaRPr lang="hr-H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1115616" y="4509120"/>
            <a:ext cx="7481776" cy="457200"/>
          </a:xfrm>
        </p:spPr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ZA KRAJ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2"/>
          </p:nvPr>
        </p:nvSpPr>
        <p:spPr>
          <a:xfrm>
            <a:off x="395536" y="4725144"/>
            <a:ext cx="8206145" cy="914400"/>
          </a:xfrm>
        </p:spPr>
        <p:txBody>
          <a:bodyPr>
            <a:noAutofit/>
          </a:bodyPr>
          <a:lstStyle/>
          <a:p>
            <a:pPr algn="l">
              <a:buFont typeface="Courier New" pitchFamily="49" charset="0"/>
              <a:buChar char="o"/>
            </a:pPr>
            <a:r>
              <a:rPr lang="hr-HR" sz="1200" dirty="0" smtClean="0"/>
              <a:t>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Učenici, mentori i gosti će prisustvovati prigodnom programu.</a:t>
            </a:r>
          </a:p>
          <a:p>
            <a:pPr algn="l">
              <a:buFont typeface="Courier New" pitchFamily="49" charset="0"/>
              <a:buChar char="o"/>
            </a:pP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 Svaki učenik ima svoje određeno mjesto gdje ga čeka mali poklon izdavačke kuće ALFA.</a:t>
            </a:r>
          </a:p>
          <a:p>
            <a:pPr algn="l">
              <a:buFont typeface="Courier New" pitchFamily="49" charset="0"/>
              <a:buChar char="o"/>
            </a:pP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 Organizator je za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učenike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pripremio </a:t>
            </a:r>
            <a:r>
              <a:rPr lang="hr-HR" sz="1200" dirty="0" err="1" smtClean="0">
                <a:latin typeface="Times New Roman" pitchFamily="18" charset="0"/>
                <a:cs typeface="Times New Roman" pitchFamily="18" charset="0"/>
              </a:rPr>
              <a:t>klipiće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, energetske pločice, </a:t>
            </a:r>
            <a:r>
              <a:rPr lang="hr-HR" sz="1200" dirty="0" err="1" smtClean="0">
                <a:latin typeface="Times New Roman" pitchFamily="18" charset="0"/>
                <a:cs typeface="Times New Roman" pitchFamily="18" charset="0"/>
              </a:rPr>
              <a:t>pizze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 i sok.</a:t>
            </a:r>
          </a:p>
          <a:p>
            <a:pPr algn="l">
              <a:buFont typeface="Courier New" pitchFamily="49" charset="0"/>
              <a:buChar char="o"/>
            </a:pP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 Za mentore će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ručak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pripremiti 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učenici Gospodarske škole uz pomoć svojih mentora.</a:t>
            </a:r>
          </a:p>
          <a:p>
            <a:pPr algn="l">
              <a:buFont typeface="Courier New" pitchFamily="49" charset="0"/>
              <a:buChar char="o"/>
            </a:pP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 Sve pojedinosti o aktivnostima Festivala matematike možete naći u </a:t>
            </a:r>
            <a:r>
              <a:rPr lang="hr-HR" sz="1200" dirty="0" err="1" smtClean="0">
                <a:latin typeface="Times New Roman" pitchFamily="18" charset="0"/>
                <a:cs typeface="Times New Roman" pitchFamily="18" charset="0"/>
              </a:rPr>
              <a:t>vremeniku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  Festivala matematike Varaždinske županije,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 putem </a:t>
            </a:r>
            <a:r>
              <a:rPr lang="hr-HR" sz="1200" dirty="0" err="1" smtClean="0">
                <a:latin typeface="Times New Roman" pitchFamily="18" charset="0"/>
                <a:cs typeface="Times New Roman" pitchFamily="18" charset="0"/>
              </a:rPr>
              <a:t>info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-pulta.</a:t>
            </a:r>
          </a:p>
          <a:p>
            <a:pPr algn="l">
              <a:buFont typeface="Courier New" pitchFamily="49" charset="0"/>
              <a:buChar char="o"/>
            </a:pPr>
            <a:r>
              <a:rPr lang="hr-H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200" dirty="0" smtClean="0">
                <a:latin typeface="Times New Roman" pitchFamily="18" charset="0"/>
                <a:cs typeface="Times New Roman" pitchFamily="18" charset="0"/>
              </a:rPr>
              <a:t>Naši volonteri i organizatori će vam ljubazno u svakom trenutku rado pomoći.</a:t>
            </a:r>
            <a:endParaRPr lang="hr-HR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Rezervirano mjesto sadržaja 10" descr="img_3154_573eeebe3688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06550" y="274638"/>
            <a:ext cx="5485730" cy="41142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400" b="0" dirty="0" smtClean="0"/>
              <a:t>U </a:t>
            </a:r>
            <a:r>
              <a:rPr lang="hr-HR" sz="2400" b="0" cap="none" dirty="0" smtClean="0"/>
              <a:t>ime</a:t>
            </a:r>
            <a:r>
              <a:rPr lang="hr-HR" sz="2400" b="0" dirty="0" smtClean="0"/>
              <a:t> </a:t>
            </a:r>
            <a:r>
              <a:rPr lang="hr-HR" sz="2400" b="0" cap="none" dirty="0" smtClean="0"/>
              <a:t>svih sudionika zahvaljujemo svima koji su na bilo koji način doprinijeli organizaciji i realizaciji ovog projekta, a posebno Varaždinskoj županiji i Centru izvrsnosti iz matematike</a:t>
            </a:r>
            <a:endParaRPr lang="hr-HR" sz="2400" b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2400" dirty="0" smtClean="0">
                <a:solidFill>
                  <a:srgbClr val="0070C0"/>
                </a:solidFill>
              </a:rPr>
              <a:t>Svima želimo ugodan boravak u prostorima Gospodarske škole, Druge gimnazije i Strukovne škole, a </a:t>
            </a:r>
            <a:r>
              <a:rPr lang="hr-HR" sz="2400" dirty="0">
                <a:solidFill>
                  <a:srgbClr val="0070C0"/>
                </a:solidFill>
              </a:rPr>
              <a:t>u</a:t>
            </a:r>
            <a:r>
              <a:rPr lang="hr-HR" sz="2400" dirty="0" smtClean="0">
                <a:solidFill>
                  <a:srgbClr val="0070C0"/>
                </a:solidFill>
              </a:rPr>
              <a:t>čenicima, mentorima i organizatorima želimo </a:t>
            </a:r>
            <a:r>
              <a:rPr lang="hr-HR" sz="2400" smtClean="0">
                <a:solidFill>
                  <a:srgbClr val="0070C0"/>
                </a:solidFill>
              </a:rPr>
              <a:t>uspješan rad.</a:t>
            </a:r>
            <a:endParaRPr lang="hr-HR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Središnja </a:t>
            </a:r>
            <a:r>
              <a:rPr lang="hr-HR" sz="3200" dirty="0" smtClean="0">
                <a:latin typeface="Times New Roman" pitchFamily="18" charset="0"/>
                <a:cs typeface="Times New Roman" pitchFamily="18" charset="0"/>
              </a:rPr>
              <a:t>događanja</a:t>
            </a:r>
            <a:endParaRPr lang="hr-HR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EKIPNO NATJECANJE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>
          <a:xfrm>
            <a:off x="4622315" y="188640"/>
            <a:ext cx="4284693" cy="432048"/>
          </a:xfrm>
        </p:spPr>
        <p:txBody>
          <a:bodyPr>
            <a:normAutofit fontScale="925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POJEDINAČNO NATJECANJE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Rezervirano mjesto sadržaja 6" descr="FM ekipno GIM2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070923"/>
            <a:ext cx="4039985" cy="2689167"/>
          </a:xfrm>
        </p:spPr>
      </p:pic>
      <p:pic>
        <p:nvPicPr>
          <p:cNvPr id="8" name="Rezervirano mjesto sadržaja 7" descr="IMG_575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692696"/>
            <a:ext cx="4039985" cy="2448272"/>
          </a:xfrm>
        </p:spPr>
      </p:pic>
      <p:sp>
        <p:nvSpPr>
          <p:cNvPr id="9" name="Rezervirano mjesto teksta 2"/>
          <p:cNvSpPr txBox="1">
            <a:spLocks/>
          </p:cNvSpPr>
          <p:nvPr/>
        </p:nvSpPr>
        <p:spPr>
          <a:xfrm>
            <a:off x="4788024" y="3260147"/>
            <a:ext cx="4040188" cy="504056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vert="horz" lIns="182880" anchor="ctr">
            <a:normAutofit/>
          </a:bodyPr>
          <a:lstStyle>
            <a:lvl1pPr marL="0" indent="0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PREZENTACIJE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1048"/>
            <a:ext cx="4040187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539552" y="548680"/>
            <a:ext cx="4040188" cy="762000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EKIPNO NATJECANJE - kategorije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284693" cy="639762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POJEDINAČNO NATJECANJE - kategorije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b="1" dirty="0">
                <a:latin typeface="Times New Roman" pitchFamily="18" charset="0"/>
                <a:cs typeface="Times New Roman" pitchFamily="18" charset="0"/>
              </a:rPr>
              <a:t>ANĐELI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(učenici 1. i 2. razreda) – 21 ekipa</a:t>
            </a:r>
          </a:p>
          <a:p>
            <a:pPr marL="457200" indent="-457200">
              <a:buFont typeface="+mj-lt"/>
              <a:buAutoNum type="arabicPeriod"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ŠPANCIRER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(učenici 3. i 4. razreda) – 46 ekipa</a:t>
            </a:r>
          </a:p>
          <a:p>
            <a:pPr marL="457200" indent="-457200">
              <a:buFont typeface="+mj-lt"/>
              <a:buAutoNum type="arabicPeriod"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HUSARI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(učenici 5. i 6. razreda) – 60 ekipa</a:t>
            </a:r>
          </a:p>
          <a:p>
            <a:pPr marL="457200" indent="-457200">
              <a:buFont typeface="+mj-lt"/>
              <a:buAutoNum type="arabicPeriod"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PURGARI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(učenici 7. i 8. razreda) – 39 ekipa</a:t>
            </a:r>
          </a:p>
          <a:p>
            <a:pPr marL="457200" indent="-457200">
              <a:buFont typeface="+mj-lt"/>
              <a:buAutoNum type="arabicPeriod"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RIHTERI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(učenici od 1. do 4. razreda) SŠ –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44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ekipa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ukupno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209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ekipa</a:t>
            </a:r>
          </a:p>
          <a:p>
            <a:pPr marL="457200" indent="-457200">
              <a:buNone/>
            </a:pP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836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učenika</a:t>
            </a:r>
            <a:endParaRPr lang="hr-HR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572000" y="2357430"/>
            <a:ext cx="4041775" cy="39417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razred, 38 učenika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razred, 30 učenika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5. razred, 86 učenika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razred,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učenika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razred,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49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učenika 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razred,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učenika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>
                <a:latin typeface="Times New Roman" pitchFamily="18" charset="0"/>
                <a:cs typeface="Times New Roman" pitchFamily="18" charset="0"/>
              </a:rPr>
              <a:t>srednja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škola, 20 učenika</a:t>
            </a:r>
          </a:p>
          <a:p>
            <a:pPr marL="457200" indent="-457200">
              <a:buNone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ukupno </a:t>
            </a:r>
            <a:r>
              <a:rPr lang="hr-HR" b="1" dirty="0" smtClean="0">
                <a:latin typeface="Times New Roman" pitchFamily="18" charset="0"/>
                <a:cs typeface="Times New Roman" pitchFamily="18" charset="0"/>
              </a:rPr>
              <a:t>309 učenika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96544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Željko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Bošnjak: </a:t>
            </a:r>
            <a:r>
              <a:rPr lang="hr-HR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CRTICE IZ POVIJESTI </a:t>
            </a:r>
            <a:r>
              <a:rPr lang="hr-HR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MATEMATIKE</a:t>
            </a:r>
          </a:p>
          <a:p>
            <a:pPr marL="342900" indent="-342900">
              <a:buFont typeface="+mj-lt"/>
              <a:buAutoNum type="arabicPeriod"/>
            </a:pPr>
            <a:endParaRPr lang="hr-HR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Aleksandra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Oreški i Rosana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Štrocinger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r-HR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OLOSLOVLJE</a:t>
            </a:r>
          </a:p>
          <a:p>
            <a:pPr marL="0" indent="0">
              <a:buNone/>
            </a:pPr>
            <a:endParaRPr lang="hr-HR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Jelena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Portner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Pavičević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r-HR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DAROVITI UČENICI</a:t>
            </a:r>
          </a:p>
          <a:p>
            <a:pPr marL="342900" indent="-342900">
              <a:buFont typeface="+mj-lt"/>
              <a:buAutoNum type="arabicPeriod"/>
            </a:pPr>
            <a:endParaRPr lang="hr-HR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hr-H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Draženka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Magić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 i Mirjana </a:t>
            </a:r>
            <a:r>
              <a:rPr lang="hr-HR" dirty="0" err="1" smtClean="0">
                <a:latin typeface="Times New Roman" pitchFamily="18" charset="0"/>
                <a:cs typeface="Times New Roman" pitchFamily="18" charset="0"/>
              </a:rPr>
              <a:t>Vugrinec</a:t>
            </a:r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r-HR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EUROMATH 2016.</a:t>
            </a:r>
          </a:p>
          <a:p>
            <a:pPr marL="342900" indent="-342900">
              <a:buFont typeface="+mj-lt"/>
              <a:buAutoNum type="arabicPeriod"/>
            </a:pP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pPr algn="ctr"/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PREDAVANJA ZA MENTORE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83568" y="5443402"/>
            <a:ext cx="7620464" cy="648232"/>
          </a:xfrm>
        </p:spPr>
        <p:txBody>
          <a:bodyPr>
            <a:normAutofit/>
          </a:bodyPr>
          <a:lstStyle/>
          <a:p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Ove godine su prijavljene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5 prezentacija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učenika osnovne škole i </a:t>
            </a:r>
            <a:r>
              <a:rPr lang="hr-HR" sz="18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prezentacija učenika srednje škole.</a:t>
            </a:r>
            <a:endParaRPr lang="hr-H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Rezervirano mjesto slike 9" descr="img_3150_573eeeba5e90f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326" b="16326"/>
          <a:stretch>
            <a:fillRect/>
          </a:stretch>
        </p:blipFill>
        <p:spPr/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PREZENTACIJE</a:t>
            </a:r>
            <a:r>
              <a:rPr lang="hr-HR" dirty="0" smtClean="0"/>
              <a:t>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ic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031792"/>
              </p:ext>
            </p:extLst>
          </p:nvPr>
        </p:nvGraphicFramePr>
        <p:xfrm>
          <a:off x="0" y="0"/>
          <a:ext cx="9144000" cy="6910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1039"/>
                <a:gridCol w="2030629"/>
                <a:gridCol w="784477"/>
                <a:gridCol w="1444894"/>
                <a:gridCol w="2142961"/>
              </a:tblGrid>
              <a:tr h="8416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effectLst/>
                        </a:rPr>
                        <a:t>Naziv prezentacije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Autori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Razred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Mentor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Škola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</a:tr>
              <a:tr h="1207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Jabuka i matematika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Vanda Vitez</a:t>
                      </a:r>
                      <a:endParaRPr lang="hr-HR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Mislav Gotić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3.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Biserka Bešenić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OŠ A. i I. Kukuljevića</a:t>
                      </a:r>
                      <a:endParaRPr lang="hr-HR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Varaždinske Toplice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</a:tr>
              <a:tr h="1207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effectLst/>
                        </a:rPr>
                        <a:t>Kutovi i vrste kutova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Hana Topličanec</a:t>
                      </a:r>
                      <a:endParaRPr lang="hr-HR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Lina Kukec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5.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Draženka Magić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OŠ Trnovec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</a:tr>
              <a:tr h="1185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Kutovi oko nas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Hana Topličanec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5.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Draženka Magić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OŠ Trnovec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</a:tr>
              <a:tr h="1207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Osna simetrija i osnosimetrični likovi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Stela Cmrečnjak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5.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effectLst/>
                        </a:rPr>
                        <a:t>Snežana </a:t>
                      </a:r>
                      <a:r>
                        <a:rPr lang="hr-HR" sz="1800" kern="1200" dirty="0" err="1">
                          <a:effectLst/>
                        </a:rPr>
                        <a:t>Huđek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I. OŠ Varaždin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</a:tr>
              <a:tr h="12076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Broj pi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Julija Tomiša</a:t>
                      </a:r>
                      <a:endParaRPr lang="hr-HR" sz="18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Lorena Vugrinec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7.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>
                          <a:effectLst/>
                        </a:rPr>
                        <a:t>Draženka Magić</a:t>
                      </a:r>
                      <a:endParaRPr lang="hr-HR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r-HR" sz="1800" kern="1200" dirty="0">
                          <a:effectLst/>
                        </a:rPr>
                        <a:t>OŠ </a:t>
                      </a:r>
                      <a:r>
                        <a:rPr lang="hr-HR" sz="1800" kern="1200" dirty="0" err="1">
                          <a:effectLst/>
                        </a:rPr>
                        <a:t>Trnovec</a:t>
                      </a:r>
                      <a:endParaRPr lang="hr-H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993" marR="59993" marT="8332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ic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7229703"/>
                  </p:ext>
                </p:extLst>
              </p:nvPr>
            </p:nvGraphicFramePr>
            <p:xfrm>
              <a:off x="11697" y="44624"/>
              <a:ext cx="9144000" cy="741888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7704"/>
                    <a:gridCol w="1311763"/>
                    <a:gridCol w="1744646"/>
                    <a:gridCol w="1764827"/>
                    <a:gridCol w="957586"/>
                    <a:gridCol w="1395515"/>
                    <a:gridCol w="1221959"/>
                  </a:tblGrid>
                  <a:tr h="5760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Redni</a:t>
                          </a:r>
                        </a:p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broj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ŠKOLA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NAZIV RADA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AUTORI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RAZRED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MENTOR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VREMENIK</a:t>
                          </a:r>
                        </a:p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(okvirno)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1.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PRVA GIMNAZIJA VARAŽDIN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ŠIRENJE ZARAZNIH BOLESTI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MARIJA VUKOVIĆ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3.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ANA GROZDANIĆ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10.45-10.51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</a:tr>
                  <a:tr h="91562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2.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PRVA GIMNAZIJA VARAŽDIN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ZAR I BROJ U STIHU OTPJEVATI JE MOGUĆE?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IVANA PUDMEJ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3.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ANA GROZDANIĆ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10.52-11.02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81257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3.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TEHNIČKA ŠKOLA RUĐERA BOŠKOVIĆA</a:t>
                          </a:r>
                        </a:p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VINKOVCI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GLAZBENI KORIJENI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IVA </a:t>
                          </a:r>
                          <a:r>
                            <a:rPr lang="hr-HR" sz="1400" dirty="0" smtClean="0">
                              <a:effectLst/>
                            </a:rPr>
                            <a:t>DIDOVIĆ</a:t>
                          </a:r>
                          <a:r>
                            <a:rPr lang="hr-HR" sz="1400" baseline="0" dirty="0" smtClean="0">
                              <a:effectLst/>
                            </a:rPr>
                            <a:t> I</a:t>
                          </a:r>
                          <a:endParaRPr lang="hr-HR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ALMIR ZOLETIĆ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4.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MIRNA STOJANOVIĆ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11.03-11.33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</a:tr>
                  <a:tr h="5623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4.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SREDNJA ŠKOLA IVANEC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SA(N)JAM ORIGAMI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LORENA ŠTABI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3.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PETRA HIRŽIN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11.35-11.45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238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5.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SREDNJA ŠKOLA LUDBREG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TANGRAM,</a:t>
                          </a:r>
                        </a:p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DOMINO,</a:t>
                          </a:r>
                        </a:p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PENTOMINO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LUCIJA IVANUŠA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 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IVANA </a:t>
                          </a:r>
                        </a:p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RAJH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11.46-12.06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</a:tr>
                  <a:tr h="7474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6.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SREDNJA ŠKOLA IVANEC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hr-HR" sz="1400">
                                  <a:effectLst/>
                                </a:rPr>
                                <m:t>𝝅</m:t>
                              </m:r>
                              <m:r>
                                <a:rPr lang="hr-HR" sz="1400">
                                  <a:effectLst/>
                                </a:rPr>
                                <m:t>, </m:t>
                              </m:r>
                              <m:r>
                                <a:rPr lang="hr-HR" sz="1400">
                                  <a:effectLst/>
                                </a:rPr>
                                <m:t>𝝅</m:t>
                              </m:r>
                              <m:r>
                                <a:rPr lang="hr-HR" sz="1400">
                                  <a:effectLst/>
                                </a:rPr>
                                <m:t> </m:t>
                              </m:r>
                            </m:oMath>
                          </a14:m>
                          <a:r>
                            <a:rPr lang="hr-HR" sz="1400" dirty="0">
                              <a:effectLst/>
                            </a:rPr>
                            <a:t>LAND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IVANA </a:t>
                          </a:r>
                          <a:r>
                            <a:rPr lang="hr-HR" sz="1400" dirty="0" smtClean="0">
                              <a:effectLst/>
                            </a:rPr>
                            <a:t>DUKARIĆ</a:t>
                          </a:r>
                          <a:r>
                            <a:rPr lang="hr-HR" sz="1400" baseline="0" dirty="0" smtClean="0">
                              <a:effectLst/>
                            </a:rPr>
                            <a:t> I</a:t>
                          </a:r>
                          <a:endParaRPr lang="hr-HR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PETRA MURIĆ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2.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PETRA HIRŽIN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12.07-12.17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91562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7.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PRVA GIMNAZIJA VARAŽDIN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LOGARITAMSKO RAČUNALO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TOMISLAV LEVANIĆ I REBEKA ŠTEBIH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2.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ANDREJA VERŠIĆ KOROTAJ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12.18-12.28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</a:tr>
                  <a:tr h="7498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8.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SREDNJA ŠKOLA LUDBREG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MAGIČNI KVADRAT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EVA HORVAT,MARTA ŠESTAK I IVANA ĐURAN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 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IVANA RAJH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12.30-12.50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ica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7229703"/>
                  </p:ext>
                </p:extLst>
              </p:nvPr>
            </p:nvGraphicFramePr>
            <p:xfrm>
              <a:off x="11697" y="44624"/>
              <a:ext cx="9144000" cy="741888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747704"/>
                    <a:gridCol w="1311763"/>
                    <a:gridCol w="1744646"/>
                    <a:gridCol w="1764827"/>
                    <a:gridCol w="957586"/>
                    <a:gridCol w="1395515"/>
                    <a:gridCol w="1221959"/>
                  </a:tblGrid>
                  <a:tr h="57606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Redni</a:t>
                          </a:r>
                        </a:p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broj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ŠKOLA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NAZIV RADA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AUTORI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RAZRED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MENTOR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VREMENIK</a:t>
                          </a:r>
                        </a:p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(okvirno)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93610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1.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PRVA GIMNAZIJA VARAŽDIN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ŠIRENJE ZARAZNIH BOLESTI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MARIJA VUKOVIĆ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3.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ANA GROZDANIĆ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 </a:t>
                          </a:r>
                        </a:p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10.45-10.51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</a:tr>
                  <a:tr h="91562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2.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PRVA GIMNAZIJA VARAŽDIN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ZAR I BROJ U STIHU OTPJEVATI JE MOGUĆE?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IVANA PUDMEJ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3.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ANA GROZDANIĆ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10.52-11.02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1109345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3.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TEHNIČKA ŠKOLA RUĐERA BOŠKOVIĆA</a:t>
                          </a:r>
                        </a:p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VINKOVCI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GLAZBENI KORIJENI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IVA </a:t>
                          </a:r>
                          <a:r>
                            <a:rPr lang="hr-HR" sz="1400" dirty="0" smtClean="0">
                              <a:effectLst/>
                            </a:rPr>
                            <a:t>DIDOVIĆ</a:t>
                          </a:r>
                          <a:r>
                            <a:rPr lang="hr-HR" sz="1400" baseline="0" dirty="0" smtClean="0">
                              <a:effectLst/>
                            </a:rPr>
                            <a:t> I</a:t>
                          </a:r>
                          <a:endParaRPr lang="hr-HR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ALMIR ZOLETIĆ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4.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MIRNA STOJANOVIĆ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11.03-11.33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</a:tr>
                  <a:tr h="6656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4.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SREDNJA ŠKOLA IVANEC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SA(N)JAM ORIGAMI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LORENA ŠTABI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3.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PETRA HIRŽIN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11.35-11.45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65607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5.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SREDNJA ŠKOLA LUDBREG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TANGRAM,</a:t>
                          </a:r>
                        </a:p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DOMINO,</a:t>
                          </a:r>
                        </a:p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PENTOMINO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LUCIJA IVANUŠA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 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IVANA </a:t>
                          </a:r>
                        </a:p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RAJH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11.46-12.06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</a:tr>
                  <a:tr h="7474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6.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SREDNJA ŠKOLA IVANEC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 marL="57421" marR="57421" marT="0" marB="0">
                        <a:blipFill rotWithShape="1">
                          <a:blip r:embed="rId2"/>
                          <a:stretch>
                            <a:fillRect l="-118531" t="-660656" r="-306294" b="-2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IVANA </a:t>
                          </a:r>
                          <a:r>
                            <a:rPr lang="hr-HR" sz="1400" dirty="0" smtClean="0">
                              <a:effectLst/>
                            </a:rPr>
                            <a:t>DUKARIĆ</a:t>
                          </a:r>
                          <a:r>
                            <a:rPr lang="hr-HR" sz="1400" baseline="0" dirty="0" smtClean="0">
                              <a:effectLst/>
                            </a:rPr>
                            <a:t> I</a:t>
                          </a:r>
                          <a:endParaRPr lang="hr-HR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PETRA MURIĆ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2.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PETRA HIRŽIN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12.07-12.17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915621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7.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PRVA GIMNAZIJA VARAŽDIN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LOGARITAMSKO RAČUNALO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TOMISLAV LEVANIĆ I REBEKA ŠTEBIH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2.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ANDREJA VERŠIĆ KOROTAJ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>
                              <a:effectLst/>
                            </a:rPr>
                            <a:t>12.18-12.28</a:t>
                          </a:r>
                          <a:endParaRPr lang="hr-HR" sz="140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/>
                    </a:tc>
                  </a:tr>
                  <a:tr h="887476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8.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SREDNJA ŠKOLA LUDBREG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MAGIČNI KVADRAT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EVA HORVAT,MARTA ŠESTAK I IVANA ĐURAN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 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IVANA RAJH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4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hr-HR" sz="1400" dirty="0">
                              <a:effectLst/>
                            </a:rPr>
                            <a:t>12.30-12.50</a:t>
                          </a:r>
                          <a:endParaRPr lang="hr-HR" sz="1400" dirty="0"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57421" marR="57421" marT="0" marB="0"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475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zervirano mjesto teksta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1800" dirty="0" smtClean="0">
                <a:latin typeface="Times New Roman" pitchFamily="18" charset="0"/>
                <a:cs typeface="Times New Roman" pitchFamily="18" charset="0"/>
              </a:rPr>
              <a:t>Organizator je pripremio šest radionica za učenike osnovne škole.</a:t>
            </a:r>
            <a:endParaRPr lang="hr-HR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Rezervirano mjesto slike 9" descr="img_3141_573eeeb86b42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326" b="16326"/>
          <a:stretch>
            <a:fillRect/>
          </a:stretch>
        </p:blipFill>
        <p:spPr/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latin typeface="Times New Roman" pitchFamily="18" charset="0"/>
                <a:cs typeface="Times New Roman" pitchFamily="18" charset="0"/>
              </a:rPr>
              <a:t>KREATIVNE RADIONICE</a:t>
            </a:r>
            <a:endParaRPr lang="hr-H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1033</TotalTime>
  <Words>1511</Words>
  <Application>Microsoft Office PowerPoint</Application>
  <PresentationFormat>Prikaz na zaslonu (4:3)</PresentationFormat>
  <Paragraphs>385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2" baseType="lpstr">
      <vt:lpstr>Gomilanje</vt:lpstr>
      <vt:lpstr> Festival matematike Varaždinske županije  petak, 21. travnja 2017. godine </vt:lpstr>
      <vt:lpstr>Organizatori: Varaždinska županija i Centar izvrsnosti iz matematike Varaždinske županije</vt:lpstr>
      <vt:lpstr>Središnja događanja</vt:lpstr>
      <vt:lpstr>PowerPointova prezentacija</vt:lpstr>
      <vt:lpstr>PREDAVANJA ZA MENTORE</vt:lpstr>
      <vt:lpstr>PREZENTACIJE </vt:lpstr>
      <vt:lpstr>PowerPointova prezentacija</vt:lpstr>
      <vt:lpstr>PowerPointova prezentacija</vt:lpstr>
      <vt:lpstr>KREATIVNE RADIONICE</vt:lpstr>
      <vt:lpstr>PowerPointova prezentacija</vt:lpstr>
      <vt:lpstr>Za izložbu je prijavljeno 14 plakata</vt:lpstr>
      <vt:lpstr>PowerPointova prezentacija</vt:lpstr>
      <vt:lpstr>Za izložbu je prijavljena maketa, 5 modela i 3 knjige</vt:lpstr>
      <vt:lpstr>PowerPointova prezentacija</vt:lpstr>
      <vt:lpstr>Prijavljeno je 35 bilježnica</vt:lpstr>
      <vt:lpstr>PowerPointova prezentacija</vt:lpstr>
      <vt:lpstr>RADIONICE CENTRA IZVRSNOSTI iz kemije, fizike i informatike</vt:lpstr>
      <vt:lpstr>Pehari, medalje, nagrade</vt:lpstr>
      <vt:lpstr>ZADACI</vt:lpstr>
      <vt:lpstr>ZA KRAJ</vt:lpstr>
      <vt:lpstr>U ime svih sudionika zahvaljujemo svima koji su na bilo koji način doprinijeli organizaciji i realizaciji ovog projekta, a posebno Varaždinskoj županiji i Centru izvrsnosti iz matematike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Festival matematike Varaždinske županije  petak, 21. travnja 2017. godine</dc:title>
  <dc:creator>xyx</dc:creator>
  <cp:lastModifiedBy>Korisnik</cp:lastModifiedBy>
  <cp:revision>86</cp:revision>
  <dcterms:created xsi:type="dcterms:W3CDTF">2017-04-05T04:56:11Z</dcterms:created>
  <dcterms:modified xsi:type="dcterms:W3CDTF">2017-04-09T23:00:41Z</dcterms:modified>
</cp:coreProperties>
</file>